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62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4" r:id="rId14"/>
    <p:sldId id="27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20860"/>
            <a:ext cx="8825658" cy="2677648"/>
          </a:xfrm>
        </p:spPr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辛济远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66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算法的描述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12" y="2699937"/>
            <a:ext cx="6017924" cy="3223426"/>
          </a:xfrm>
        </p:spPr>
      </p:pic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创建两个表，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OPEN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表保存所有已生成而未考察的节点，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CLOSED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表中记录已访问过的节点。</a:t>
            </a:r>
            <a:endParaRPr kumimoji="1" lang="zh-CN" altLang="en-US" sz="3600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2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题目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55030" y="2936010"/>
            <a:ext cx="7961337" cy="3416301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1175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连连看</a:t>
            </a:r>
            <a:endParaRPr kumimoji="1" lang="en-US" altLang="zh-CN" sz="4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1010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Tempter of the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Bone</a:t>
            </a:r>
          </a:p>
          <a:p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6181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Two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Paths</a:t>
            </a:r>
          </a:p>
          <a:p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NOIP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2009</a:t>
            </a:r>
            <a:r>
              <a:rPr kumimoji="1" lang="zh-CN" altLang="en-US" sz="4400" smtClean="0">
                <a:latin typeface="Times New Roman" charset="0"/>
                <a:ea typeface="Times New Roman" charset="0"/>
                <a:cs typeface="Times New Roman" charset="0"/>
              </a:rPr>
              <a:t> 靶型数独</a:t>
            </a:r>
            <a:endParaRPr kumimoji="1" lang="en-US" altLang="zh-CN" sz="4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7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算法应用举例（八数码问题）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08" y="3291718"/>
            <a:ext cx="2128573" cy="2128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25" y="3255063"/>
            <a:ext cx="2136486" cy="2165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7852" y="540627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初始状态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0286" y="537856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目标状态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1154954" y="2437246"/>
            <a:ext cx="4369703" cy="341630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游戏的棋盘被分割成</a:t>
            </a:r>
            <a:r>
              <a:rPr lang="en-US" altLang="zh-CN" sz="2800" dirty="0">
                <a:latin typeface="FangSong" charset="-122"/>
                <a:ea typeface="FangSong" charset="-122"/>
                <a:cs typeface="FangSong" charset="-122"/>
              </a:rPr>
              <a:t>3x3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的区域，上面放着标记有</a:t>
            </a:r>
            <a:r>
              <a:rPr lang="en-US" altLang="zh-CN" sz="2800" dirty="0">
                <a:latin typeface="FangSong" charset="-122"/>
                <a:ea typeface="FangSong" charset="-122"/>
                <a:cs typeface="FangSong" charset="-122"/>
              </a:rPr>
              <a:t>1~8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八个数字的方形棋子，剩下一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个区域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为空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游戏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过程中，只能移动棋子到相邻的空区域上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r>
              <a:rPr lang="en-US" altLang="zh-CN" sz="2800" dirty="0" smtClean="0">
                <a:latin typeface="FangSong" charset="-122"/>
                <a:ea typeface="FangSong" charset="-122"/>
                <a:cs typeface="FangSong" charset="-122"/>
              </a:rPr>
              <a:t>8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个棋子都移动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到目标位置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时，游戏就结束了。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4004" y="2172778"/>
            <a:ext cx="3438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HDU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1043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Eight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（八数码）</a:t>
            </a:r>
            <a:endParaRPr kumimoji="1" lang="en-US" altLang="zh-CN" sz="32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1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算法应用举例（八数码问题）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87" y="2802946"/>
            <a:ext cx="2128573" cy="2128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32" y="2766291"/>
            <a:ext cx="2136486" cy="2165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1159" y="508461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初始状态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0286" y="508461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目标状态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54954" y="2437246"/>
                <a:ext cx="4369703" cy="341630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>
                    <a:latin typeface="FangSong" charset="-122"/>
                    <a:ea typeface="FangSong" charset="-122"/>
                    <a:cs typeface="FangSong" charset="-122"/>
                  </a:rPr>
                  <a:t>每一个节点到目标节点位置的距离之差作为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latin typeface="FangSong" charset="-122"/>
                    <a:ea typeface="FangSong" charset="-122"/>
                    <a:cs typeface="FangSong" charset="-122"/>
                  </a:rPr>
                  <a:t>。</a:t>
                </a:r>
                <a:endParaRPr lang="en-US" altLang="zh-CN" sz="28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:r>
                  <a:rPr lang="zh-CN" altLang="en-US" sz="2800" strike="sngStrike" dirty="0" smtClean="0">
                    <a:latin typeface="FangSong" charset="-122"/>
                    <a:ea typeface="FangSong" charset="-122"/>
                    <a:cs typeface="FangSong" charset="-122"/>
                  </a:rPr>
                  <a:t>以还未到达目标状态的节点数目作为</a:t>
                </a:r>
                <a14:m>
                  <m:oMath xmlns:m="http://schemas.openxmlformats.org/officeDocument/2006/math">
                    <m:r>
                      <a:rPr kumimoji="1" lang="en-US" altLang="zh-CN" sz="2800" i="1" strike="sngStrike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800" i="1" strike="sngStrike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 strike="sngStrike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zh-CN" altLang="en-US" sz="2800" strike="sngStrike" dirty="0" smtClean="0">
                    <a:latin typeface="FangSong" charset="-122"/>
                    <a:ea typeface="FangSong" charset="-122"/>
                    <a:cs typeface="FangSong" charset="-122"/>
                  </a:rPr>
                  <a:t>。</a:t>
                </a:r>
                <a:endParaRPr lang="en-US" altLang="zh-CN" sz="2800" strike="sngStrike" dirty="0" smtClean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54954" y="2437246"/>
                <a:ext cx="4369703" cy="3416301"/>
              </a:xfrm>
              <a:blipFill rotWithShape="0">
                <a:blip r:embed="rId4"/>
                <a:stretch>
                  <a:fillRect l="-1674" t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9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算法应用举例（第</a:t>
            </a: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k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短路问题）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K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短路的定义：假设从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1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出发，有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M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条长度不同的路径可以到达点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N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，则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K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短路就是这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M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条路径中第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K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小的路径长度。</a:t>
            </a:r>
            <a:endParaRPr kumimoji="1" lang="zh-CN" altLang="en-US" sz="36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39344" y="2466109"/>
            <a:ext cx="4170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HDU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6181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Two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Paths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（次短路）</a:t>
            </a:r>
            <a:endParaRPr kumimoji="1" lang="en-US" altLang="zh-CN" sz="3200" dirty="0">
              <a:latin typeface="STKaiti" charset="-122"/>
              <a:ea typeface="STKaiti" charset="-122"/>
              <a:cs typeface="STKait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2499" y="3931254"/>
                <a:ext cx="4743907" cy="233248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zh-CN" altLang="en-US" sz="320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起点到当前点的长度</a:t>
                </a:r>
                <a:endParaRPr kumimoji="1" lang="en-US" altLang="zh-CN" sz="32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 当前点到终点的距离</a:t>
                </a:r>
                <a:endParaRPr kumimoji="1" lang="en-US" altLang="zh-CN" sz="3200" dirty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 xmlns="">
          <p:sp>
            <p:nvSpPr>
              <p:cNvPr id="13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2499" y="3931254"/>
                <a:ext cx="4743907" cy="2332488"/>
              </a:xfrm>
              <a:blipFill rotWithShape="0">
                <a:blip r:embed="rId2"/>
                <a:stretch>
                  <a:fillRect t="-4178" b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7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算法应用举例（第</a:t>
            </a:r>
            <a:r>
              <a:rPr kumimoji="1" lang="en-US" altLang="zh-CN" dirty="0">
                <a:latin typeface="STXingkai" charset="-122"/>
                <a:ea typeface="STXingkai" charset="-122"/>
                <a:cs typeface="STXingkai" charset="-122"/>
              </a:rPr>
              <a:t>k</a:t>
            </a:r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短路问题）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初始状态 起点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目标状态 终点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en-US" altLang="zh-CN" sz="3200" dirty="0" smtClean="0">
                    <a:latin typeface="FangSong" charset="-122"/>
                    <a:ea typeface="FangSong" charset="-122"/>
                    <a:cs typeface="FangSong" charset="-122"/>
                  </a:rPr>
                  <a:t>1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、计算当前点到终点的距离（</a:t>
                </a:r>
                <a:r>
                  <a:rPr kumimoji="1" lang="en-US" altLang="zh-CN" sz="3200" dirty="0" smtClean="0">
                    <a:latin typeface="FangSong" charset="-122"/>
                    <a:ea typeface="FangSong" charset="-122"/>
                    <a:cs typeface="FangSong" charset="-122"/>
                  </a:rPr>
                  <a:t>SPFA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:endParaRPr kumimoji="1" lang="en-US" altLang="zh-CN" sz="32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:r>
                  <a:rPr kumimoji="1" lang="en-US" altLang="zh-CN" sz="3200" dirty="0" smtClean="0">
                    <a:latin typeface="FangSong" charset="-122"/>
                    <a:ea typeface="FangSong" charset="-122"/>
                    <a:cs typeface="FangSong" charset="-122"/>
                  </a:rPr>
                  <a:t>2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、当终点第</a:t>
                </a:r>
                <a:r>
                  <a:rPr kumimoji="1" lang="en-US" altLang="zh-CN" sz="3200" dirty="0" smtClean="0">
                    <a:latin typeface="FangSong" charset="-122"/>
                    <a:ea typeface="FangSong" charset="-122"/>
                    <a:cs typeface="FangSong" charset="-122"/>
                  </a:rPr>
                  <a:t>k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次出队时得到的答案即为第</a:t>
                </a:r>
                <a:r>
                  <a:rPr kumimoji="1" lang="en-US" altLang="zh-CN" sz="3200" dirty="0" smtClean="0">
                    <a:latin typeface="FangSong" charset="-122"/>
                    <a:ea typeface="FangSong" charset="-122"/>
                    <a:cs typeface="FangSong" charset="-122"/>
                  </a:rPr>
                  <a:t>k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短路。</a:t>
                </a:r>
                <a:endParaRPr kumimoji="1" lang="zh-CN" altLang="en-US" sz="3200" dirty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768" t="-2317" r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7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gray">
          <a:xfrm>
            <a:off x="794736" y="3089563"/>
            <a:ext cx="3375482" cy="81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sz="4800" dirty="0" smtClean="0">
                <a:latin typeface="STXingkai" charset="-122"/>
                <a:ea typeface="STXingkai" charset="-122"/>
                <a:cs typeface="STXingkai" charset="-122"/>
              </a:rPr>
              <a:t>启发式搜索</a:t>
            </a:r>
            <a:endParaRPr kumimoji="1" lang="zh-CN" altLang="en-US" sz="4800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idx="1"/>
          </p:nvPr>
        </p:nvSpPr>
        <p:spPr>
          <a:xfrm>
            <a:off x="5725728" y="1213043"/>
            <a:ext cx="5190066" cy="457200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启发式</a:t>
            </a:r>
            <a:r>
              <a:rPr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搜索，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它是利用问题拥有的启发信息来引导搜索，达到减少搜索范围、降低问题复杂度的目的，这种利用启发信息的搜索过程称为启发式搜索。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7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启发式搜索的提出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78811"/>
            <a:ext cx="4834386" cy="341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40" y="2478811"/>
            <a:ext cx="5233535" cy="3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18" y="2707406"/>
            <a:ext cx="4669897" cy="33381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46" y="2707406"/>
            <a:ext cx="4669896" cy="3338177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启发式搜索的提出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6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73" y="2133600"/>
            <a:ext cx="2793158" cy="1600200"/>
          </a:xfrm>
        </p:spPr>
        <p:txBody>
          <a:bodyPr/>
          <a:lstStyle/>
          <a:p>
            <a:r>
              <a:rPr kumimoji="1" lang="en-US" altLang="zh-CN" sz="4400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sz="4400" dirty="0" smtClean="0">
                <a:latin typeface="STXingkai" charset="-122"/>
                <a:ea typeface="STXingkai" charset="-122"/>
                <a:cs typeface="STXingkai" charset="-122"/>
              </a:rPr>
              <a:t>算法</a:t>
            </a:r>
            <a:endParaRPr kumimoji="1" lang="zh-CN" altLang="en-US" sz="4400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384" y="1560329"/>
            <a:ext cx="5189538" cy="37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启发函数在启发式搜索中起到了对搜索过程进行引导的作用。</a:t>
            </a:r>
            <a:endParaRPr kumimoji="1"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主要通过题目中的启发信息（如地图、相对位置等），对当前状态进行评估，得出对应的结果。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30" y="2705100"/>
            <a:ext cx="4419600" cy="469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04414" y="3632460"/>
                <a:ext cx="42375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zh-CN" altLang="en-US" sz="32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3200" b="0" dirty="0" smtClean="0"/>
                  <a:t> </a:t>
                </a:r>
                <a:r>
                  <a:rPr kumimoji="1" lang="zh-CN" altLang="en-US" sz="3200" b="0" dirty="0" smtClean="0">
                    <a:latin typeface="FangSong" charset="-122"/>
                    <a:ea typeface="FangSong" charset="-122"/>
                    <a:cs typeface="FangSong" charset="-122"/>
                  </a:rPr>
                  <a:t>初状态到当前状态的代价</a:t>
                </a:r>
                <a:endParaRPr kumimoji="1" lang="en-US" altLang="zh-CN" sz="3200" b="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</a:rPr>
                      <m:t>h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𝑀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200" b="0" dirty="0" smtClean="0"/>
                  <a:t>  </a:t>
                </a:r>
                <a:r>
                  <a:rPr kumimoji="1" lang="zh-CN" altLang="en-US" sz="3200" b="0" dirty="0" smtClean="0">
                    <a:latin typeface="FangSong" charset="-122"/>
                    <a:ea typeface="FangSong" charset="-122"/>
                    <a:cs typeface="FangSong" charset="-122"/>
                  </a:rPr>
                  <a:t>当前状态到目标状态的估计代价</a:t>
                </a:r>
                <a:endParaRPr kumimoji="1" lang="en-US" altLang="zh-CN" sz="3200" b="0" dirty="0" smtClean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14" y="3632460"/>
                <a:ext cx="4237516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741" t="-4734" r="-2590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启发函数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1247" y="2603500"/>
            <a:ext cx="4824413" cy="3128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8712" y="2459515"/>
                <a:ext cx="4825159" cy="34163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zh-CN" altLang="en-US" sz="320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在多数情况下为已知量，直接由搜索过程得出。</a:t>
                </a:r>
                <a:endParaRPr kumimoji="1" lang="en-US" altLang="zh-CN" sz="32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 多数情况下估计得出，根据不同的情况和需要设计不同的函数对其代价进行估计。</a:t>
                </a:r>
                <a:endParaRPr kumimoji="1" lang="en-US" altLang="zh-CN" sz="3200" dirty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8712" y="2459515"/>
                <a:ext cx="4825159" cy="3416300"/>
              </a:xfrm>
              <a:blipFill rotWithShape="0">
                <a:blip r:embed="rId3"/>
                <a:stretch>
                  <a:fillRect t="-4278" b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启发函数的设计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54954" y="2162066"/>
            <a:ext cx="9878917" cy="341630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曼哈顿距离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欧式距离</a:t>
            </a:r>
            <a:endParaRPr kumimoji="1" lang="zh-CN" altLang="en-US" sz="32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92" y="2903920"/>
            <a:ext cx="6147240" cy="535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62" y="4222978"/>
            <a:ext cx="6515100" cy="57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516980"/>
            <a:ext cx="993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启发函数的精确程度和程序的效率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5005" y="2255722"/>
            <a:ext cx="5441992" cy="341630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启发函数对代价的估计往往小于等于实际代价。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启发函数对代价估计越精确，程序对答案的搜索范围越小，但是程序计算代价会增大。</a:t>
            </a:r>
            <a:endParaRPr kumimoji="1" lang="zh-CN" altLang="en-US" sz="32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97" y="2255722"/>
            <a:ext cx="5044137" cy="33693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61197" y="590775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估价函数在很大程度上决定了算法的效率！！！</a:t>
            </a:r>
            <a:endParaRPr kumimoji="1" lang="zh-CN" altLang="en-US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21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561</TotalTime>
  <Words>424</Words>
  <Application>Microsoft Macintosh PowerPoint</Application>
  <PresentationFormat>宽屏</PresentationFormat>
  <Paragraphs>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Cambria Math</vt:lpstr>
      <vt:lpstr>Century Gothic</vt:lpstr>
      <vt:lpstr>FangSong</vt:lpstr>
      <vt:lpstr>STFangsong</vt:lpstr>
      <vt:lpstr>STKaiti</vt:lpstr>
      <vt:lpstr>STXingkai</vt:lpstr>
      <vt:lpstr>STZhongsong</vt:lpstr>
      <vt:lpstr>Times New Roman</vt:lpstr>
      <vt:lpstr>Wingdings 3</vt:lpstr>
      <vt:lpstr>宋体</vt:lpstr>
      <vt:lpstr>Arial</vt:lpstr>
      <vt:lpstr>TF10001029</vt:lpstr>
      <vt:lpstr>启发式搜索</vt:lpstr>
      <vt:lpstr>PowerPoint 演示文稿</vt:lpstr>
      <vt:lpstr>启发式搜索的提出</vt:lpstr>
      <vt:lpstr>启发式搜索的提出</vt:lpstr>
      <vt:lpstr>A*算法</vt:lpstr>
      <vt:lpstr>启发函数</vt:lpstr>
      <vt:lpstr>启发函数</vt:lpstr>
      <vt:lpstr>启发函数的设计</vt:lpstr>
      <vt:lpstr>启发函数的精确程度和程序的效率</vt:lpstr>
      <vt:lpstr>A*算法的描述</vt:lpstr>
      <vt:lpstr>题目</vt:lpstr>
      <vt:lpstr>A*算法应用举例（八数码问题）</vt:lpstr>
      <vt:lpstr>A*算法应用举例（八数码问题）</vt:lpstr>
      <vt:lpstr>A*算法应用举例（第k短路问题）</vt:lpstr>
      <vt:lpstr>A*算法应用举例（第k短路问题）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启发式搜索</dc:title>
  <dc:creator>辛济远</dc:creator>
  <cp:lastModifiedBy>辛济远</cp:lastModifiedBy>
  <cp:revision>21</cp:revision>
  <dcterms:created xsi:type="dcterms:W3CDTF">2018-01-27T07:33:01Z</dcterms:created>
  <dcterms:modified xsi:type="dcterms:W3CDTF">2018-01-28T04:47:47Z</dcterms:modified>
</cp:coreProperties>
</file>